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5" r:id="rId3"/>
    <p:sldId id="287" r:id="rId4"/>
    <p:sldId id="298" r:id="rId5"/>
    <p:sldId id="281" r:id="rId6"/>
    <p:sldId id="284" r:id="rId7"/>
    <p:sldId id="299" r:id="rId8"/>
    <p:sldId id="283" r:id="rId9"/>
    <p:sldId id="282" r:id="rId10"/>
    <p:sldId id="280" r:id="rId11"/>
    <p:sldId id="296" r:id="rId12"/>
    <p:sldId id="289" r:id="rId13"/>
    <p:sldId id="291" r:id="rId14"/>
    <p:sldId id="294" r:id="rId15"/>
    <p:sldId id="273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C113"/>
    <a:srgbClr val="5F0080"/>
    <a:srgbClr val="9900CC"/>
    <a:srgbClr val="56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84" y="-126"/>
      </p:cViewPr>
      <p:guideLst>
        <p:guide orient="horz" pos="278"/>
        <p:guide pos="302"/>
        <p:guide pos="7378"/>
        <p:guide orient="horz" pos="4042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93A0-5A2E-4ABE-81B3-F29B6C4F9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08CF-DC57-46EC-9C0B-8BA20E3F6924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16706-CBCE-4693-8FD2-0D8EDFF4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EA90-D9AC-455B-BCAC-5C47FC01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5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www.data.go.kr/data/3068728/openapi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5433489" y="2513928"/>
            <a:ext cx="5255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r>
              <a:rPr lang="en-US" altLang="ko-KR" sz="4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앱 프로젝트</a:t>
            </a:r>
            <a:endParaRPr lang="en-US" altLang="ko-KR" sz="4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99FD6-0E7C-4AAA-8392-DB5737CA8B54}"/>
              </a:ext>
            </a:extLst>
          </p:cNvPr>
          <p:cNvSpPr txBox="1"/>
          <p:nvPr/>
        </p:nvSpPr>
        <p:spPr>
          <a:xfrm>
            <a:off x="5447761" y="2292078"/>
            <a:ext cx="223677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2023.05</a:t>
            </a:r>
            <a:endParaRPr lang="en-US" altLang="ko-KR" sz="16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206254" y="248779"/>
            <a:ext cx="216836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산대특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공공데이터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Open API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기반의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앱 개발 과정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6949440" y="3306703"/>
            <a:ext cx="514071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팀</a:t>
            </a:r>
            <a:r>
              <a:rPr lang="ko-KR" altLang="en-US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장</a:t>
            </a:r>
            <a:r>
              <a:rPr lang="en-US" altLang="ko-KR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유민지  조원</a:t>
            </a:r>
            <a:r>
              <a:rPr lang="en-US" altLang="ko-KR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유민지</a:t>
            </a:r>
            <a:r>
              <a:rPr lang="en-US" altLang="ko-KR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오태현</a:t>
            </a:r>
            <a:r>
              <a:rPr lang="en-US" altLang="ko-KR" b="1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이규원</a:t>
            </a:r>
            <a:endParaRPr lang="en-US" altLang="ko-KR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5320145" y="3291682"/>
            <a:ext cx="67627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872201" y="576067"/>
            <a:ext cx="3057618" cy="605583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그림 1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06"/>
            <a:stretch/>
          </p:blipFill>
          <p:spPr>
            <a:xfrm>
              <a:off x="2428353" y="1098057"/>
              <a:ext cx="2150181" cy="4642359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9075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350683" y="5828669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93350" y="440593"/>
            <a:ext cx="28991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향후의 추진 계획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793350" y="1206192"/>
            <a:ext cx="4806124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회원 할인 혜택 서비스 제공 예정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결제 시스템을 구축하여 해당 앱으로 결제 서비스 제공 예정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무료 공용 주차장 및 유료 주차장에 대한 데이터 제공 예정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간단한 네비게이션을 구현하여 길 찾기 서비스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제공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예정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3" y="1434792"/>
            <a:ext cx="12556499" cy="8370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직사각형 23"/>
          <p:cNvSpPr/>
          <p:nvPr/>
        </p:nvSpPr>
        <p:spPr>
          <a:xfrm>
            <a:off x="5352613" y="5384683"/>
            <a:ext cx="2339102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i="1" dirty="0" smtClean="0">
                <a:solidFill>
                  <a:schemeClr val="bg1">
                    <a:lumMod val="8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 </a:t>
            </a:r>
            <a:r>
              <a:rPr lang="en-US" altLang="ko-KR" sz="1200" i="1" dirty="0">
                <a:solidFill>
                  <a:schemeClr val="bg1">
                    <a:lumMod val="8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by </a:t>
            </a:r>
            <a:r>
              <a:rPr lang="en-US" altLang="ko-KR" sz="1200" i="1" dirty="0" err="1">
                <a:solidFill>
                  <a:schemeClr val="bg1">
                    <a:lumMod val="8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ijeab</a:t>
            </a:r>
            <a:r>
              <a:rPr lang="en-US" altLang="ko-KR" sz="1200" i="1" dirty="0">
                <a:solidFill>
                  <a:schemeClr val="bg1">
                    <a:lumMod val="8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on </a:t>
            </a:r>
            <a:r>
              <a:rPr lang="en-US" altLang="ko-KR" sz="1200" i="1" dirty="0" err="1">
                <a:solidFill>
                  <a:schemeClr val="bg1">
                    <a:lumMod val="8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Freepik</a:t>
            </a:r>
            <a:endParaRPr lang="en-US" altLang="ko-KR" sz="1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8E590-60CA-452D-9A6B-902152FA011D}"/>
              </a:ext>
            </a:extLst>
          </p:cNvPr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32592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프로젝트를 마치며 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82081" y="1424874"/>
            <a:ext cx="467299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짧지 않은 기간 동안 수많은 검색을 통해</a:t>
            </a:r>
            <a:r>
              <a:rPr lang="en-US" altLang="ko-KR" sz="1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</a:t>
            </a:r>
            <a:endParaRPr lang="en-US" altLang="ko-KR" sz="1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방법을 알게 되었고</a:t>
            </a:r>
            <a:r>
              <a:rPr lang="en-US" altLang="ko-KR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덕분에 많은 공부가 되었습니다</a:t>
            </a:r>
            <a:r>
              <a:rPr lang="en-US" altLang="ko-KR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수업의 일환으로 시작된 프로젝트 이나</a:t>
            </a:r>
            <a:r>
              <a:rPr lang="en-US" altLang="ko-KR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이로 인해 </a:t>
            </a:r>
            <a:endParaRPr lang="en-US" altLang="ko-KR" sz="1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취업에 있어 어떤 방식으로 업무가 진행되는 것인지 </a:t>
            </a:r>
            <a:endParaRPr lang="en-US" altLang="ko-KR" sz="1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간단하게 알 수 있는 계기가 되었습니다</a:t>
            </a:r>
            <a:r>
              <a:rPr lang="en-US" altLang="ko-KR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5DD287-BCB2-4C9B-8950-94FE7A8C38AC}"/>
              </a:ext>
            </a:extLst>
          </p:cNvPr>
          <p:cNvGrpSpPr/>
          <p:nvPr/>
        </p:nvGrpSpPr>
        <p:grpSpPr>
          <a:xfrm>
            <a:off x="6079762" y="-1301652"/>
            <a:ext cx="2368315" cy="4690619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3EFD13A-9E04-4F5E-8891-C0567B71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DDA980-DDD2-42CD-82CA-DFECABEB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226" y="1105343"/>
              <a:ext cx="2174042" cy="4658544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008765-48AB-42D4-A687-82037192B02F}"/>
              </a:ext>
            </a:extLst>
          </p:cNvPr>
          <p:cNvGrpSpPr/>
          <p:nvPr/>
        </p:nvGrpSpPr>
        <p:grpSpPr>
          <a:xfrm>
            <a:off x="6079762" y="3664330"/>
            <a:ext cx="2368315" cy="4690619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7" name="그림 2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E2C093B-B63A-4100-ACBD-0C195382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F376990-4636-46C8-AA4B-9BDC8B21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325" y="1120440"/>
              <a:ext cx="2174043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0420C8F-F9D6-43E3-B44B-A02FDF0B00FD}"/>
              </a:ext>
            </a:extLst>
          </p:cNvPr>
          <p:cNvGrpSpPr/>
          <p:nvPr/>
        </p:nvGrpSpPr>
        <p:grpSpPr>
          <a:xfrm>
            <a:off x="8762002" y="-1903985"/>
            <a:ext cx="2368315" cy="4690619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40" name="그림 3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544A5CCB-F41A-4454-9704-4526F3025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796AB1-CE4A-442C-BEE4-F240E987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040" y="1069940"/>
              <a:ext cx="2125980" cy="4693813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B9ECE20-881B-465C-B91F-57A5FB2382CC}"/>
              </a:ext>
            </a:extLst>
          </p:cNvPr>
          <p:cNvGrpSpPr/>
          <p:nvPr/>
        </p:nvGrpSpPr>
        <p:grpSpPr>
          <a:xfrm>
            <a:off x="8762002" y="3061997"/>
            <a:ext cx="2368315" cy="4690619"/>
            <a:chOff x="8419265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8" name="그림 3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3B00ADCE-544A-4617-BC64-7A709EFC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265" y="970280"/>
              <a:ext cx="2482838" cy="491744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070D04C-E43F-4357-8921-D77ACE1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594" y="1116830"/>
              <a:ext cx="2150015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350683" y="5828669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13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93350" y="440593"/>
            <a:ext cx="32592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프론트 </a:t>
            </a: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엔드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오태현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798296" y="979312"/>
            <a:ext cx="744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kern="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바텀시트</a:t>
            </a:r>
            <a:r>
              <a:rPr lang="ko-KR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ko-KR" altLang="ko-KR" sz="14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마커</a:t>
            </a:r>
            <a:r>
              <a:rPr lang="ko-KR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정보 연동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메인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지도 화면과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</a:p>
          <a:p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필터 기능으로 </a:t>
            </a:r>
            <a:r>
              <a:rPr lang="ko-KR" altLang="en-US" sz="1400" kern="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마커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선별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검색 리스트 화면 담당</a:t>
            </a:r>
            <a:endParaRPr lang="ko-KR" altLang="en-US" sz="14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93350" y="222731"/>
            <a:ext cx="1285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로그인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파트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65" y="1502532"/>
            <a:ext cx="10796067" cy="107960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651854" y="5894263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651854" y="2094277"/>
            <a:ext cx="5096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처음 프로젝트를 진행하면서 </a:t>
            </a:r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복잡한 </a:t>
            </a:r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코드 작성에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시행착오가 </a:t>
            </a:r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있었지만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코드를 </a:t>
            </a:r>
            <a:r>
              <a:rPr lang="ko-KR" altLang="ko-KR" sz="16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간략화하기</a:t>
            </a:r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위해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600" kern="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내장함수를</a:t>
            </a:r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사용하는 </a:t>
            </a:r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방법을 발견했습니다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검색을 통해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코드를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작성하면서 구현 방법과 </a:t>
            </a:r>
            <a:endParaRPr lang="en-US" altLang="ko-KR" sz="1600" dirty="0" smtClean="0">
              <a:latin typeface="G마켓 산스 Light" panose="02000000000000000000" pitchFamily="50" charset="-127"/>
              <a:ea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작성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방향성을 익힐 수 있었습니다</a:t>
            </a:r>
            <a:endParaRPr lang="ko-KR" altLang="en-US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52898" y="4925122"/>
            <a:ext cx="234359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 by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storyset</a:t>
            </a: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on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Freepik</a:t>
            </a:r>
            <a:endParaRPr lang="en-US" altLang="ko-KR" sz="1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  <a:alpha val="6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8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93350" y="440593"/>
            <a:ext cx="32592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프론트 </a:t>
            </a: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엔드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이규원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798296" y="979312"/>
            <a:ext cx="744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검색 뷰</a:t>
            </a:r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옵션에 따른 </a:t>
            </a:r>
            <a:r>
              <a:rPr lang="ko-KR" altLang="en-US" sz="14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마커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삭제</a:t>
            </a:r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바텀시트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연동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서버의</a:t>
            </a:r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추가 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API</a:t>
            </a:r>
            <a:endParaRPr lang="ko-KR" altLang="en-US" sz="14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4005" y="222731"/>
            <a:ext cx="1540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비 </a:t>
            </a:r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로그인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파트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22" y="2573749"/>
            <a:ext cx="14201088" cy="14201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651854" y="5894263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651854" y="2094277"/>
            <a:ext cx="5655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리스트를 클릭했을 때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값을 메인 화면으로 </a:t>
            </a:r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전달해주는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en-US" altLang="ko-KR" sz="1600" kern="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otto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라는 라이브러리를 </a:t>
            </a:r>
            <a:r>
              <a:rPr lang="ko-KR" altLang="en-US" sz="16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알게되었고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</a:p>
          <a:p>
            <a:pPr algn="just"/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네트워크로부터 전달된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데이터를 우리 프로그램에서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필요한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형태의 </a:t>
            </a:r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객체로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받을 수 있는 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Retrofit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라이브러리를 공부할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 있는 좋은 계기가 되었습니다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97968" y="5471797"/>
            <a:ext cx="234359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 by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storyset</a:t>
            </a: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on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Freepik</a:t>
            </a:r>
            <a:endParaRPr lang="en-US" altLang="ko-KR" sz="1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85000"/>
                  <a:alpha val="6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93350" y="440593"/>
            <a:ext cx="244201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백엔드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유민지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798296" y="979312"/>
            <a:ext cx="744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DB 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및 서버 구축</a:t>
            </a:r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REST API, Retrofit API 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담당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8852" y="222731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서버 파트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14" y="1739734"/>
            <a:ext cx="12501085" cy="125010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651854" y="5894263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651854" y="2094277"/>
            <a:ext cx="6595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처음에는 </a:t>
            </a:r>
            <a:r>
              <a:rPr lang="en-US" altLang="ko-KR" sz="1500" kern="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NodeJS</a:t>
            </a:r>
            <a:r>
              <a:rPr lang="ko-KR" altLang="ko-KR" sz="15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배우고 있는 상황이었기 때문에 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Express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사용해서 </a:t>
            </a: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구축하고 연결만 하면 된다고 생각하고 서버 역할을 맡게 되었으나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 </a:t>
            </a:r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서버 라는 것이 단순히 연결하고 출력해주는 역할이 아니라 </a:t>
            </a:r>
          </a:p>
          <a:p>
            <a:pPr algn="just"/>
            <a:r>
              <a:rPr lang="ko-KR" altLang="ko-KR" sz="15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맵의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API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나 </a:t>
            </a:r>
            <a:r>
              <a:rPr lang="ko-KR" altLang="ko-KR" sz="15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로그인을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요청 하는 등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수많은 일들이 함께 </a:t>
            </a: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있는 것이라는 걸 깨달았습니다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 </a:t>
            </a:r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또한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수많은 오류들을 </a:t>
            </a:r>
            <a:r>
              <a:rPr lang="ko-KR" altLang="ko-KR" sz="15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마주하고</a:t>
            </a:r>
            <a:r>
              <a:rPr lang="en-US" altLang="ko-KR" sz="15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많은 검색들을 통해 </a:t>
            </a:r>
            <a:r>
              <a:rPr lang="ko-KR" altLang="ko-KR" sz="15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느낀 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것은 </a:t>
            </a:r>
            <a:endParaRPr lang="en-US" altLang="ko-KR" sz="15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5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담당하지 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않는 부분이라고 가볍게 넘길 것이 아니라 </a:t>
            </a:r>
            <a:endParaRPr lang="en-US" altLang="ko-KR" sz="15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기회가 닿는다면 그런 부분도 공부를 하면서 많은 분들과 </a:t>
            </a:r>
            <a:endParaRPr lang="en-US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5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협업함에 있어 도움이 될 수 있었으면 좋겠다고 느꼈습니다</a:t>
            </a:r>
            <a:r>
              <a:rPr lang="ko-KR" altLang="en-US" sz="15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848410" y="3951115"/>
            <a:ext cx="234359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 by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storyset</a:t>
            </a: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on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Freepik</a:t>
            </a:r>
            <a:endParaRPr lang="en-US" altLang="ko-KR" sz="1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85000"/>
                  <a:alpha val="6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5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AB8394-CEEE-40E5-9E0F-A4CE94651D25}"/>
              </a:ext>
            </a:extLst>
          </p:cNvPr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300FA1-A7D3-403A-A969-BD5FB92C7001}"/>
              </a:ext>
            </a:extLst>
          </p:cNvPr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53C1ACA-4AF5-4182-BF4F-0C19D20E1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05262"/>
              </p:ext>
            </p:extLst>
          </p:nvPr>
        </p:nvGraphicFramePr>
        <p:xfrm>
          <a:off x="3732143" y="1915282"/>
          <a:ext cx="4784582" cy="44262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59629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065324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1859629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프론트엔드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오태현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로그인에</a:t>
                      </a:r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대한 </a:t>
                      </a:r>
                      <a:endParaRPr lang="en-US" altLang="ko-KR" sz="13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프론트 구현</a:t>
                      </a:r>
                      <a:endParaRPr lang="en-US" altLang="ko-KR" sz="13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프론트엔드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이규원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비 </a:t>
                      </a:r>
                      <a:r>
                        <a:rPr lang="ko-KR" altLang="en-US" sz="13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로그인에</a:t>
                      </a:r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대한 </a:t>
                      </a:r>
                      <a:endParaRPr lang="en-US" altLang="ko-KR" sz="13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프론트 구현</a:t>
                      </a:r>
                      <a:endParaRPr lang="ko-KR" altLang="en-US" sz="13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백엔드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유민지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서버 및 </a:t>
                      </a:r>
                      <a:r>
                        <a:rPr lang="en-US" altLang="ko-KR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API </a:t>
                      </a:r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담당</a:t>
                      </a:r>
                      <a:r>
                        <a:rPr lang="en-US" altLang="ko-KR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간단한 디자인 구현</a:t>
                      </a:r>
                      <a:endParaRPr lang="ko-KR" altLang="en-US" sz="13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3232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spc="-8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추가적인 업무 내용 </a:t>
                      </a:r>
                      <a:endParaRPr lang="en-US" altLang="ko-KR" sz="1600" b="1" spc="-8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84897" marR="84897" marT="42449" marB="42449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28711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서버 </a:t>
                      </a:r>
                      <a:r>
                        <a:rPr lang="en-US" altLang="ko-KR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API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이규원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서버 </a:t>
                      </a:r>
                      <a:r>
                        <a:rPr lang="en-US" altLang="ko-KR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API</a:t>
                      </a:r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에서 </a:t>
                      </a:r>
                      <a:endParaRPr lang="en-US" altLang="ko-KR" sz="13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부족한 부분 보충</a:t>
                      </a:r>
                      <a:endParaRPr lang="ko-KR" altLang="en-US" sz="13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자료 수집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오태현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부족한 자료 보충 </a:t>
                      </a:r>
                      <a:endParaRPr lang="ko-KR" altLang="en-US" sz="13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팀장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유민지</a:t>
                      </a:r>
                      <a:endParaRPr lang="ko-KR" altLang="en-US" sz="15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발표 및 자료 총합</a:t>
                      </a: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336169367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-848611" y="547153"/>
            <a:ext cx="3037507" cy="60160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508" y="1121934"/>
              <a:ext cx="2215740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791900" y="1053814"/>
            <a:ext cx="466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팀원별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업무 내용 및 포지션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B7BE7E-4ACE-4FAD-8ED3-F0C004DFB9F7}"/>
              </a:ext>
            </a:extLst>
          </p:cNvPr>
          <p:cNvGrpSpPr/>
          <p:nvPr/>
        </p:nvGrpSpPr>
        <p:grpSpPr>
          <a:xfrm>
            <a:off x="9912024" y="547153"/>
            <a:ext cx="3037507" cy="60160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1E880CE0-84E4-4D4F-9AFA-40B78F95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5CB9E93-9E94-451F-8B1F-B1D4ECF33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488" y="1121934"/>
              <a:ext cx="2143699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519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-1" y="0"/>
            <a:ext cx="10016837" cy="6858000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423093" y="1981631"/>
            <a:ext cx="3660939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54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en-US" altLang="ko-KR" sz="54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99FD6-0E7C-4AAA-8392-DB5737CA8B54}"/>
              </a:ext>
            </a:extLst>
          </p:cNvPr>
          <p:cNvSpPr txBox="1"/>
          <p:nvPr/>
        </p:nvSpPr>
        <p:spPr>
          <a:xfrm>
            <a:off x="11123871" y="6489521"/>
            <a:ext cx="98777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2023.06</a:t>
            </a:r>
            <a:endParaRPr lang="en-US" altLang="ko-KR" sz="15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423093" y="2888307"/>
            <a:ext cx="91032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29904" y="6562534"/>
            <a:ext cx="810825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※ </a:t>
            </a:r>
            <a:r>
              <a:rPr lang="ko-KR" altLang="en-US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해당 </a:t>
            </a: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PPT </a:t>
            </a:r>
            <a:r>
              <a:rPr lang="ko-KR" altLang="en-US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는 </a:t>
            </a: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https://www.designtool.org </a:t>
            </a:r>
            <a:r>
              <a:rPr lang="ko-KR" altLang="en-US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모바일 앱 </a:t>
            </a: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PPT </a:t>
            </a:r>
            <a:r>
              <a:rPr lang="ko-KR" altLang="en-US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템플릿을 사용하여 만들어졌습니다</a:t>
            </a: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 </a:t>
            </a:r>
            <a:endParaRPr lang="en-US" altLang="ko-KR" sz="12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0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242646" y="648869"/>
            <a:ext cx="2963595" cy="5576882"/>
            <a:chOff x="5397712" y="970280"/>
            <a:chExt cx="2482839" cy="4475369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2" y="970280"/>
              <a:ext cx="2482839" cy="447536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555" y="1069961"/>
              <a:ext cx="2167552" cy="4282684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869255" y="836613"/>
            <a:ext cx="5710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전기차 소유주 분들의 편의를 위한</a:t>
            </a:r>
          </a:p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간단하고 빠른 충전소 위치 앱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4869255" y="2062300"/>
            <a:ext cx="4368504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전기차의 특성들을 고려하여 다양한 정보를 제공할 것 </a:t>
            </a: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사용하는 이용자들을 배려하여 깔끔하고 심플하게 만들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것</a:t>
            </a: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사용자의 편의를 높여 전기차의 수요를 높일 것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4869255" y="3895315"/>
            <a:ext cx="5129930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정확한 주소를 제공한다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다양한 위치 데이터를 제공한다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충전기 코드에 대한 데이터를 제공한다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 가능한 충전소와 가능 시간을 제공한다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충전 속도에 대한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이터를 제공한다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로그인과 비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로그인에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차이를 주고 좀 더 다양한 내용을 제공한다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1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32712" y="380408"/>
            <a:ext cx="20819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구상도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22787" y="987434"/>
            <a:ext cx="4172099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로그인과 비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로그인을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나누고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조건에 따른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화면 구성과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차이점을 작성하고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해당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구상도를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기반으로 프로토타입을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제작하였습니다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9286999" y="-230227"/>
            <a:ext cx="3059171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8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48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068952" y="0"/>
            <a:ext cx="8864537" cy="6636488"/>
            <a:chOff x="2068952" y="0"/>
            <a:chExt cx="8864537" cy="6636488"/>
          </a:xfrm>
        </p:grpSpPr>
        <p:sp>
          <p:nvSpPr>
            <p:cNvPr id="89" name="TextBox 88"/>
            <p:cNvSpPr txBox="1"/>
            <p:nvPr/>
          </p:nvSpPr>
          <p:spPr>
            <a:xfrm>
              <a:off x="7055508" y="0"/>
              <a:ext cx="1277614" cy="28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10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로그인 페이지</a:t>
              </a:r>
              <a:endParaRPr lang="ko-KR" altLang="en-US" sz="1200" kern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5479781" y="1631064"/>
              <a:ext cx="3882909" cy="385603"/>
              <a:chOff x="4067811" y="1323195"/>
              <a:chExt cx="3856939" cy="766047"/>
            </a:xfrm>
          </p:grpSpPr>
          <p:cxnSp>
            <p:nvCxnSpPr>
              <p:cNvPr id="135" name="직선 연결선 134"/>
              <p:cNvCxnSpPr/>
              <p:nvPr/>
            </p:nvCxnSpPr>
            <p:spPr>
              <a:xfrm>
                <a:off x="5632998" y="1323195"/>
                <a:ext cx="0" cy="766047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4067811" y="2084113"/>
                <a:ext cx="385693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9085727" y="1781228"/>
              <a:ext cx="661859" cy="28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로그인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5016888" y="1772587"/>
              <a:ext cx="4461761" cy="1780890"/>
              <a:chOff x="3621409" y="1628107"/>
              <a:chExt cx="4431919" cy="1844424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3621409" y="1628107"/>
                <a:ext cx="1322024" cy="292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비 로그인</a:t>
                </a:r>
                <a:endPara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134" name="내용 개체 틀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59334" y="2152546"/>
                <a:ext cx="593994" cy="1319985"/>
              </a:xfrm>
              <a:prstGeom prst="rect">
                <a:avLst/>
              </a:prstGeom>
            </p:spPr>
          </p:pic>
        </p:grp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046" y="2320687"/>
              <a:ext cx="625971" cy="1251940"/>
            </a:xfrm>
            <a:prstGeom prst="rect">
              <a:avLst/>
            </a:prstGeom>
          </p:spPr>
        </p:pic>
        <p:pic>
          <p:nvPicPr>
            <p:cNvPr id="94" name="내용 개체 틀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5803" y="3914777"/>
              <a:ext cx="567745" cy="996514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01206" y="2278960"/>
              <a:ext cx="579576" cy="1287949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7801757" y="3748777"/>
              <a:ext cx="2454328" cy="1311572"/>
              <a:chOff x="7801757" y="3748777"/>
              <a:chExt cx="2454328" cy="131157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7801757" y="3748777"/>
                <a:ext cx="1362628" cy="1311572"/>
                <a:chOff x="7801757" y="3757249"/>
                <a:chExt cx="1362628" cy="1311572"/>
              </a:xfrm>
            </p:grpSpPr>
            <p:pic>
              <p:nvPicPr>
                <p:cNvPr id="99" name="내용 개체 틀 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01757" y="3757249"/>
                  <a:ext cx="590207" cy="1311572"/>
                </a:xfrm>
                <a:prstGeom prst="rect">
                  <a:avLst/>
                </a:prstGeom>
              </p:spPr>
            </p:pic>
            <p:pic>
              <p:nvPicPr>
                <p:cNvPr id="100" name="내용 개체 틀 4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74178" y="3757249"/>
                  <a:ext cx="590207" cy="1311572"/>
                </a:xfrm>
                <a:prstGeom prst="rect">
                  <a:avLst/>
                </a:prstGeom>
              </p:spPr>
            </p:pic>
          </p:grpSp>
          <p:pic>
            <p:nvPicPr>
              <p:cNvPr id="101" name="내용 개체 틀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5878" y="3748778"/>
                <a:ext cx="590207" cy="1311571"/>
              </a:xfrm>
              <a:prstGeom prst="rect">
                <a:avLst/>
              </a:prstGeom>
            </p:spPr>
          </p:pic>
        </p:grp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3003" y="5347807"/>
              <a:ext cx="560486" cy="1245526"/>
            </a:xfrm>
            <a:prstGeom prst="rect">
              <a:avLst/>
            </a:prstGeom>
          </p:spPr>
        </p:pic>
        <p:cxnSp>
          <p:nvCxnSpPr>
            <p:cNvPr id="106" name="직선 연결선 105"/>
            <p:cNvCxnSpPr>
              <a:stCxn id="134" idx="2"/>
            </p:cNvCxnSpPr>
            <p:nvPr/>
          </p:nvCxnSpPr>
          <p:spPr>
            <a:xfrm flipH="1">
              <a:off x="9179650" y="3553476"/>
              <a:ext cx="1" cy="567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9517078" y="2871578"/>
              <a:ext cx="148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V="1">
              <a:off x="8425698" y="3610186"/>
              <a:ext cx="753953" cy="10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>
              <a:off x="8429786" y="3614846"/>
              <a:ext cx="0" cy="122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>
              <a:off x="9280743" y="4381598"/>
              <a:ext cx="3389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10030305" y="5175989"/>
              <a:ext cx="614494" cy="1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>
              <a:off x="10644798" y="5176111"/>
              <a:ext cx="0" cy="15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H="1">
              <a:off x="8205471" y="6031152"/>
              <a:ext cx="2006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 flipH="1">
              <a:off x="7380344" y="6027767"/>
              <a:ext cx="1691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2373277" y="3683644"/>
              <a:ext cx="3148177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>
              <a:off x="2373277" y="3670076"/>
              <a:ext cx="0" cy="173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H="1">
              <a:off x="2330217" y="4907819"/>
              <a:ext cx="1" cy="188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>
              <a:stCxn id="93" idx="2"/>
            </p:cNvCxnSpPr>
            <p:nvPr/>
          </p:nvCxnSpPr>
          <p:spPr>
            <a:xfrm>
              <a:off x="5520032" y="3572626"/>
              <a:ext cx="0" cy="111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2804161" y="5865294"/>
              <a:ext cx="1795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3808739" y="5866838"/>
              <a:ext cx="1604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873" y="360527"/>
              <a:ext cx="608962" cy="1318095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95659" y="343807"/>
              <a:ext cx="579265" cy="1287256"/>
            </a:xfrm>
            <a:prstGeom prst="rect">
              <a:avLst/>
            </a:prstGeom>
          </p:spPr>
        </p:pic>
        <p:cxnSp>
          <p:nvCxnSpPr>
            <p:cNvPr id="123" name="직선 화살표 연결선 122"/>
            <p:cNvCxnSpPr/>
            <p:nvPr/>
          </p:nvCxnSpPr>
          <p:spPr>
            <a:xfrm>
              <a:off x="7453071" y="987434"/>
              <a:ext cx="45812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5482272" y="2014084"/>
              <a:ext cx="0" cy="250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>
              <a:off x="9362690" y="2014084"/>
              <a:ext cx="0" cy="24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 flipV="1">
              <a:off x="9515343" y="5175989"/>
              <a:ext cx="0" cy="149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8733543" y="5175989"/>
              <a:ext cx="781800" cy="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>
              <a:off x="8733543" y="5175989"/>
              <a:ext cx="0" cy="151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 flipV="1">
              <a:off x="10030305" y="5056539"/>
              <a:ext cx="0" cy="119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2068952" y="5291200"/>
              <a:ext cx="3628763" cy="1345288"/>
              <a:chOff x="2068952" y="5291200"/>
              <a:chExt cx="3628763" cy="1345288"/>
            </a:xfrm>
          </p:grpSpPr>
          <p:pic>
            <p:nvPicPr>
              <p:cNvPr id="95" name="내용 개체 틀 3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952" y="5291200"/>
                <a:ext cx="672644" cy="1345288"/>
              </a:xfrm>
              <a:prstGeom prst="rect">
                <a:avLst/>
              </a:prstGeom>
            </p:spPr>
          </p:pic>
          <p:pic>
            <p:nvPicPr>
              <p:cNvPr id="96" name="내용 개체 틀 3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2212" y="5291200"/>
                <a:ext cx="672644" cy="1345288"/>
              </a:xfrm>
              <a:prstGeom prst="rect">
                <a:avLst/>
              </a:prstGeom>
            </p:spPr>
          </p:pic>
          <p:pic>
            <p:nvPicPr>
              <p:cNvPr id="97" name="내용 개체 틀 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7372" y="5291200"/>
                <a:ext cx="672644" cy="1345288"/>
              </a:xfrm>
              <a:prstGeom prst="rect">
                <a:avLst/>
              </a:prstGeom>
            </p:spPr>
          </p:pic>
          <p:pic>
            <p:nvPicPr>
              <p:cNvPr id="131" name="내용 개체 틀 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5071" y="5291200"/>
                <a:ext cx="672644" cy="1345288"/>
              </a:xfrm>
              <a:prstGeom prst="rect">
                <a:avLst/>
              </a:prstGeom>
            </p:spPr>
          </p:pic>
        </p:grpSp>
        <p:cxnSp>
          <p:nvCxnSpPr>
            <p:cNvPr id="132" name="직선 화살표 연결선 131"/>
            <p:cNvCxnSpPr/>
            <p:nvPr/>
          </p:nvCxnSpPr>
          <p:spPr>
            <a:xfrm>
              <a:off x="4793753" y="5865294"/>
              <a:ext cx="1604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6763980" y="5333536"/>
              <a:ext cx="3147632" cy="1274071"/>
              <a:chOff x="6686537" y="5333536"/>
              <a:chExt cx="3147632" cy="1274071"/>
            </a:xfrm>
          </p:grpSpPr>
          <p:pic>
            <p:nvPicPr>
              <p:cNvPr id="103" name="내용 개체 틀 3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43907" y="5336490"/>
                <a:ext cx="570673" cy="1268162"/>
              </a:xfrm>
              <a:prstGeom prst="rect">
                <a:avLst/>
              </a:prstGeom>
            </p:spPr>
          </p:pic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46906" y="5346634"/>
                <a:ext cx="561543" cy="1247874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86537" y="5333536"/>
                <a:ext cx="573332" cy="1274071"/>
              </a:xfrm>
              <a:prstGeom prst="rect">
                <a:avLst/>
              </a:prstGeom>
            </p:spPr>
          </p:pic>
          <p:pic>
            <p:nvPicPr>
              <p:cNvPr id="137" name="내용 개체 틀 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80743" y="5355654"/>
                <a:ext cx="553426" cy="1229835"/>
              </a:xfrm>
              <a:prstGeom prst="rect">
                <a:avLst/>
              </a:prstGeom>
            </p:spPr>
          </p:pic>
        </p:grpSp>
      </p:grpSp>
      <p:cxnSp>
        <p:nvCxnSpPr>
          <p:cNvPr id="66" name="직선 화살표 연결선 65"/>
          <p:cNvCxnSpPr/>
          <p:nvPr/>
        </p:nvCxnSpPr>
        <p:spPr>
          <a:xfrm flipH="1">
            <a:off x="10055453" y="6027767"/>
            <a:ext cx="200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350683" y="5828669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93350" y="440593"/>
            <a:ext cx="18040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 </a:t>
            </a:r>
            <a:r>
              <a:rPr lang="en-US" altLang="ko-KR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793350" y="1139690"/>
            <a:ext cx="4511876" cy="102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카카오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한국전력공사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전기차 충전소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운영정보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0" lvl="1">
              <a:lnSpc>
                <a:spcPct val="120000"/>
              </a:lnSpc>
              <a:spcAft>
                <a:spcPts val="600"/>
              </a:spcAft>
            </a:pP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en-US" altLang="ko-KR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hlinkClick r:id="rId2"/>
              </a:rPr>
              <a:t>https://www.data.go.kr/data/3068728/openapi.do</a:t>
            </a:r>
            <a:r>
              <a:rPr lang="en-US" altLang="ko-KR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공공데이터포털</a:t>
            </a:r>
            <a:r>
              <a:rPr lang="en-US" altLang="ko-KR" sz="12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endParaRPr lang="en-US" altLang="ko-KR" sz="12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46" y="152726"/>
            <a:ext cx="6240111" cy="30722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46" y="3344332"/>
            <a:ext cx="5712578" cy="33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7656819" y="1465118"/>
            <a:ext cx="3643972" cy="5101335"/>
            <a:chOff x="8024567" y="1532719"/>
            <a:chExt cx="3425311" cy="5017582"/>
          </a:xfrm>
        </p:grpSpPr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567" y="1532719"/>
              <a:ext cx="3425311" cy="255615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567" y="4335728"/>
              <a:ext cx="3425311" cy="221457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32712" y="161747"/>
            <a:ext cx="37061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 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구축 및 서버 구축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22786" y="715675"/>
            <a:ext cx="87181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개발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구상도에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따라 로그인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와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위치데이터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구축하고 해당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와 연결 시키기 위해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추가적인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작성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해당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내에서 부족했던 부분은 팀원 분께서 보충 해주셨습니다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9286999" y="-230227"/>
            <a:ext cx="3059171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8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48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5466" y="1615527"/>
            <a:ext cx="6696099" cy="4563963"/>
            <a:chOff x="993214" y="1615224"/>
            <a:chExt cx="4470960" cy="3047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14" y="1615224"/>
              <a:ext cx="2353313" cy="3047341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486" y="1615224"/>
              <a:ext cx="2006688" cy="1515690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486" y="3162062"/>
              <a:ext cx="2006688" cy="1500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99495" y="557670"/>
            <a:ext cx="2699778" cy="6039572"/>
            <a:chOff x="1099495" y="557670"/>
            <a:chExt cx="2699778" cy="60395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6EA36B-06FF-476C-B168-680A64B6291C}"/>
                </a:ext>
              </a:extLst>
            </p:cNvPr>
            <p:cNvGrpSpPr/>
            <p:nvPr/>
          </p:nvGrpSpPr>
          <p:grpSpPr>
            <a:xfrm>
              <a:off x="1320822" y="1079863"/>
              <a:ext cx="2257125" cy="4470399"/>
              <a:chOff x="2247030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15" name="그림 14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47E85ECC-F104-4FEF-9959-00961942B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7030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5DD1B28-645D-4E84-8272-BD4EED012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3149" y="1098009"/>
                <a:ext cx="2150378" cy="4654484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5A23D9-0E6E-4436-B3B4-BD47EF89C488}"/>
                </a:ext>
              </a:extLst>
            </p:cNvPr>
            <p:cNvSpPr txBox="1"/>
            <p:nvPr/>
          </p:nvSpPr>
          <p:spPr>
            <a:xfrm>
              <a:off x="1803875" y="557670"/>
              <a:ext cx="1291018" cy="3726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Step</a:t>
              </a:r>
              <a:r>
                <a:rPr lang="en-US" altLang="ko-KR" dirty="0" smtClean="0"/>
                <a:t> </a:t>
              </a: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</a:t>
              </a:r>
              <a:endPara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EAD7AF-08DF-405E-955F-6B98CD9F944A}"/>
                </a:ext>
              </a:extLst>
            </p:cNvPr>
            <p:cNvSpPr txBox="1"/>
            <p:nvPr/>
          </p:nvSpPr>
          <p:spPr>
            <a:xfrm>
              <a:off x="1099495" y="5604663"/>
              <a:ext cx="2699778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첫 화면으로 로그인 페이지를 띄워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비 로그인과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로그인을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분리하고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로그인에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따른 화면을 다르게 출력</a:t>
              </a:r>
              <a:endPara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879838" y="557670"/>
            <a:ext cx="4249882" cy="6039572"/>
            <a:chOff x="7879838" y="557670"/>
            <a:chExt cx="4249882" cy="603957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2DD9D08-BC63-4CEE-8F34-75752FF1B47E}"/>
                </a:ext>
              </a:extLst>
            </p:cNvPr>
            <p:cNvGrpSpPr/>
            <p:nvPr/>
          </p:nvGrpSpPr>
          <p:grpSpPr>
            <a:xfrm>
              <a:off x="8876217" y="1079863"/>
              <a:ext cx="2257125" cy="4470400"/>
              <a:chOff x="8419265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17" name="그림 16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DC34226B-089D-45E4-899D-DAE71F207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265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D874711-4658-4FED-B489-09BD21CF2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4098" y="1107684"/>
                <a:ext cx="2117724" cy="4643693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B0022A-0360-42B3-9B4D-4EBBCCD10CC9}"/>
                </a:ext>
              </a:extLst>
            </p:cNvPr>
            <p:cNvSpPr txBox="1"/>
            <p:nvPr/>
          </p:nvSpPr>
          <p:spPr>
            <a:xfrm>
              <a:off x="9455969" y="557670"/>
              <a:ext cx="1097620" cy="3726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000" spc="-8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Step</a:t>
              </a: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3</a:t>
              </a:r>
              <a:endPara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FF0022-9B2F-4BC6-B16F-2E599AB62DD2}"/>
                </a:ext>
              </a:extLst>
            </p:cNvPr>
            <p:cNvSpPr txBox="1"/>
            <p:nvPr/>
          </p:nvSpPr>
          <p:spPr>
            <a:xfrm>
              <a:off x="7879838" y="5604663"/>
              <a:ext cx="4249882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로그인은</a:t>
              </a:r>
              <a:r>
                <a:rPr lang="en-US" altLang="ko-KR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검색 시 모든 충전소 정보와 함께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마커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생성 가능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,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필터 사용시 해당 필터에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만족할 경우에 컬러로 변화를 줌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266011" y="557670"/>
            <a:ext cx="3659976" cy="6093972"/>
            <a:chOff x="4383752" y="557670"/>
            <a:chExt cx="3659976" cy="609397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B88C396-87A6-43BF-AA28-F1E4062FC24B}"/>
                </a:ext>
              </a:extLst>
            </p:cNvPr>
            <p:cNvGrpSpPr/>
            <p:nvPr/>
          </p:nvGrpSpPr>
          <p:grpSpPr>
            <a:xfrm>
              <a:off x="5085178" y="1071550"/>
              <a:ext cx="2257125" cy="4470400"/>
              <a:chOff x="5397711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19" name="그림 18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C37CE107-577C-4AE9-942A-21F6C83CE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7711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46BA36-8C41-4665-9FC4-7FE2ED98B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0993" y="1107153"/>
                <a:ext cx="2176272" cy="4643693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35CA04-0E13-4897-BA83-005ABEAAD9C1}"/>
                </a:ext>
              </a:extLst>
            </p:cNvPr>
            <p:cNvSpPr txBox="1"/>
            <p:nvPr/>
          </p:nvSpPr>
          <p:spPr>
            <a:xfrm>
              <a:off x="5587430" y="557670"/>
              <a:ext cx="1252620" cy="3726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Step </a:t>
              </a: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2</a:t>
              </a:r>
              <a:endPara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916B2C-E057-4377-BFCF-9D2349AC17D0}"/>
                </a:ext>
              </a:extLst>
            </p:cNvPr>
            <p:cNvSpPr txBox="1"/>
            <p:nvPr/>
          </p:nvSpPr>
          <p:spPr>
            <a:xfrm>
              <a:off x="4383752" y="5659063"/>
              <a:ext cx="3659976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비 </a:t>
              </a:r>
              <a:r>
                <a:rPr lang="ko-KR" altLang="en-US" sz="1500" spc="-50" dirty="0" err="1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로그인은</a:t>
              </a:r>
              <a:r>
                <a:rPr lang="ko-KR" altLang="en-US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데이터베이스</a:t>
              </a:r>
              <a:r>
                <a:rPr lang="ko-KR" altLang="en-US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가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기반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,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마커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생성 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후</a:t>
              </a:r>
              <a:r>
                <a:rPr lang="en-US" altLang="ko-KR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카카오 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API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를 이용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,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검색어를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조회하고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원하는 위치의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마커를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사용자에게 표출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endPara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2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350683" y="5828669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93350" y="440593"/>
            <a:ext cx="17219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 예시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93" y="340151"/>
            <a:ext cx="2785106" cy="618912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58776" y="6195899"/>
            <a:ext cx="82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16" y="340151"/>
            <a:ext cx="2785105" cy="61891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725499" y="619589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10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90A04C-C843-4A73-877E-CFB9FC44AEAC}"/>
              </a:ext>
            </a:extLst>
          </p:cNvPr>
          <p:cNvGrpSpPr/>
          <p:nvPr/>
        </p:nvGrpSpPr>
        <p:grpSpPr>
          <a:xfrm>
            <a:off x="4753632" y="836613"/>
            <a:ext cx="2667802" cy="5283776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" name="그림 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2C57600-C7CE-4BEC-97E1-5CB4E91A2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3EF49D-1BAF-429F-8878-2A19BA0B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4338" y="1121471"/>
              <a:ext cx="2136209" cy="4633236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04282D-BBF4-47BB-8EC0-A6854C1B3546}"/>
              </a:ext>
            </a:extLst>
          </p:cNvPr>
          <p:cNvSpPr txBox="1"/>
          <p:nvPr/>
        </p:nvSpPr>
        <p:spPr>
          <a:xfrm>
            <a:off x="1727372" y="2228859"/>
            <a:ext cx="276229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OPEN API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정보를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크롤링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하여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데이터베이스에 추가한 정보를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사용함으로서 실시간 확인이 어려움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0B4DC-1A63-438D-8DCC-1670CED7ACF5}"/>
              </a:ext>
            </a:extLst>
          </p:cNvPr>
          <p:cNvSpPr txBox="1"/>
          <p:nvPr/>
        </p:nvSpPr>
        <p:spPr>
          <a:xfrm>
            <a:off x="1679755" y="4376205"/>
            <a:ext cx="265008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정보에 기반한 선별이 아닌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필터를 사용하여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마커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선별이 가능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2470548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최대 출력 개수가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개로 고정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많은 양의 정보를 보기가 어려움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438E7-4D5B-4B3F-83CA-548332C4DB3B}"/>
              </a:ext>
            </a:extLst>
          </p:cNvPr>
          <p:cNvSpPr txBox="1"/>
          <p:nvPr/>
        </p:nvSpPr>
        <p:spPr>
          <a:xfrm>
            <a:off x="7862161" y="4376205"/>
            <a:ext cx="285526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지도를 축소하였을 때 이용자의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주변에 위치한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개의 충전소만 출력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ABBB-3F79-4499-A078-02A21BA5E917}"/>
              </a:ext>
            </a:extLst>
          </p:cNvPr>
          <p:cNvSpPr txBox="1"/>
          <p:nvPr/>
        </p:nvSpPr>
        <p:spPr>
          <a:xfrm>
            <a:off x="2036996" y="1811866"/>
            <a:ext cx="23759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데이터베이스를 기반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19646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마커의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개수 제한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A1663-E615-4D4D-B40B-34FF080D8D13}"/>
              </a:ext>
            </a:extLst>
          </p:cNvPr>
          <p:cNvSpPr txBox="1"/>
          <p:nvPr/>
        </p:nvSpPr>
        <p:spPr>
          <a:xfrm>
            <a:off x="1891991" y="3959498"/>
            <a:ext cx="243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필터를 사용하여 선별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92382-E603-4CEE-82BE-50C22EEBBD3A}"/>
              </a:ext>
            </a:extLst>
          </p:cNvPr>
          <p:cNvSpPr txBox="1"/>
          <p:nvPr/>
        </p:nvSpPr>
        <p:spPr>
          <a:xfrm>
            <a:off x="7862161" y="3959498"/>
            <a:ext cx="196464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정보의 범위 제한</a:t>
            </a:r>
            <a:endParaRPr lang="ko-KR" altLang="en-US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73392" y="268378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58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90A04C-C843-4A73-877E-CFB9FC44AEAC}"/>
              </a:ext>
            </a:extLst>
          </p:cNvPr>
          <p:cNvGrpSpPr/>
          <p:nvPr/>
        </p:nvGrpSpPr>
        <p:grpSpPr>
          <a:xfrm>
            <a:off x="4762099" y="836613"/>
            <a:ext cx="2667802" cy="5283776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" name="그림 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2C57600-C7CE-4BEC-97E1-5CB4E91A2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3EF49D-1BAF-429F-8878-2A19BA0B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340" y="1081357"/>
              <a:ext cx="2131136" cy="4685495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04282D-BBF4-47BB-8EC0-A6854C1B3546}"/>
              </a:ext>
            </a:extLst>
          </p:cNvPr>
          <p:cNvSpPr txBox="1"/>
          <p:nvPr/>
        </p:nvSpPr>
        <p:spPr>
          <a:xfrm>
            <a:off x="2183418" y="2257651"/>
            <a:ext cx="2146421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공공데이터포털을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사용하여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데이터베이스와 관계없이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원하는 정보 확인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0B4DC-1A63-438D-8DCC-1670CED7ACF5}"/>
              </a:ext>
            </a:extLst>
          </p:cNvPr>
          <p:cNvSpPr txBox="1"/>
          <p:nvPr/>
        </p:nvSpPr>
        <p:spPr>
          <a:xfrm>
            <a:off x="1573612" y="4376205"/>
            <a:ext cx="281529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정보에 기반한 필터사용으로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해당하는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마커에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대해 색깔의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차이를 확인할 수 있음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3147015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공공데이터포털의 데이터를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기반하기에 더 많은 양의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마커와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충전소의 정보를 확인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438E7-4D5B-4B3F-83CA-548332C4DB3B}"/>
              </a:ext>
            </a:extLst>
          </p:cNvPr>
          <p:cNvSpPr txBox="1"/>
          <p:nvPr/>
        </p:nvSpPr>
        <p:spPr>
          <a:xfrm>
            <a:off x="7862161" y="4376205"/>
            <a:ext cx="2600392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지도를 축소하였을 때 이용자의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주변이 아닌 전국에 위치한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충전소 정보를 제한없이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출력가능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ABBB-3F79-4499-A078-02A21BA5E917}"/>
              </a:ext>
            </a:extLst>
          </p:cNvPr>
          <p:cNvSpPr txBox="1"/>
          <p:nvPr/>
        </p:nvSpPr>
        <p:spPr>
          <a:xfrm>
            <a:off x="1717264" y="1811866"/>
            <a:ext cx="2612575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공공데이터포털을 기반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249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마커의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개수 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제한 없음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A1663-E615-4D4D-B40B-34FF080D8D13}"/>
              </a:ext>
            </a:extLst>
          </p:cNvPr>
          <p:cNvSpPr txBox="1"/>
          <p:nvPr/>
        </p:nvSpPr>
        <p:spPr>
          <a:xfrm>
            <a:off x="1891991" y="3959498"/>
            <a:ext cx="243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정보를 사용하여 선별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92382-E603-4CEE-82BE-50C22EEBBD3A}"/>
              </a:ext>
            </a:extLst>
          </p:cNvPr>
          <p:cNvSpPr txBox="1"/>
          <p:nvPr/>
        </p:nvSpPr>
        <p:spPr>
          <a:xfrm>
            <a:off x="7862161" y="3959498"/>
            <a:ext cx="249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정보의 범위 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제한 없음</a:t>
            </a:r>
            <a:endParaRPr lang="ko-KR" altLang="en-US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73392" y="268378"/>
            <a:ext cx="82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66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656</Words>
  <Application>Microsoft Office PowerPoint</Application>
  <PresentationFormat>와이드스크린</PresentationFormat>
  <Paragraphs>163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G마켓 산스 Bold</vt:lpstr>
      <vt:lpstr>G마켓 산스 Light</vt:lpstr>
      <vt:lpstr>G마켓 산스 Medium</vt:lpstr>
      <vt:lpstr>G마켓 산스 TTF Light</vt:lpstr>
      <vt:lpstr>G마켓 산스 TTF Medium</vt:lpstr>
      <vt:lpstr>KoPubWorld돋움체 Light</vt:lpstr>
      <vt:lpstr>KoPubWorld돋움체 Medium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FullName</cp:lastModifiedBy>
  <cp:revision>378</cp:revision>
  <dcterms:created xsi:type="dcterms:W3CDTF">2021-10-08T07:41:36Z</dcterms:created>
  <dcterms:modified xsi:type="dcterms:W3CDTF">2023-06-26T03:00:29Z</dcterms:modified>
</cp:coreProperties>
</file>